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262" r:id="rId5"/>
    <p:sldId id="357" r:id="rId6"/>
    <p:sldId id="358" r:id="rId7"/>
    <p:sldId id="359" r:id="rId8"/>
    <p:sldId id="264" r:id="rId9"/>
    <p:sldId id="263" r:id="rId10"/>
    <p:sldId id="276" r:id="rId11"/>
    <p:sldId id="361" r:id="rId12"/>
    <p:sldId id="360" r:id="rId13"/>
    <p:sldId id="266" r:id="rId14"/>
    <p:sldId id="272" r:id="rId15"/>
    <p:sldId id="355" r:id="rId16"/>
    <p:sldId id="356" r:id="rId17"/>
    <p:sldId id="267" r:id="rId18"/>
    <p:sldId id="274" r:id="rId19"/>
    <p:sldId id="273" r:id="rId20"/>
    <p:sldId id="270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6"/>
    <p:restoredTop sz="86501"/>
  </p:normalViewPr>
  <p:slideViewPr>
    <p:cSldViewPr snapToGrid="0" snapToObjects="1">
      <p:cViewPr varScale="1">
        <p:scale>
          <a:sx n="65" d="100"/>
          <a:sy n="65" d="100"/>
        </p:scale>
        <p:origin x="3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AF5E-1BF4-4CB0-9AEE-33FA13E51B9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510-43FB-4B08-B717-5D26F62B905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885C-8C85-45DF-9ED7-74F38E55443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145-BCB1-4C7E-8C23-95D8C0E0C55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18C3-F29A-4A6B-954F-4729082A683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6FC3-ED20-401B-956B-79A81836684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6444-83DC-45C4-8355-9CD347E97D6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2E7E-BFF7-4347-B33F-5F80B6B8F41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7306-253B-4C4D-A4A6-5E761EB8BDB1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2100-AC79-4D2A-8840-C94CC911D0F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01F1-D087-46E3-8374-F71580A7DA46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194A4A-71D3-45B1-B691-6CDBAA2874C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lobus.org/how-to/share-file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Globus_Spring_2021" TargetMode="External"/><Relationship Id="rId4" Type="http://schemas.openxmlformats.org/officeDocument/2006/relationships/hyperlink" Target="http://tinyurl.com/curc-nam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Globus_Spring_202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r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9144000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Getting Started with RC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contents of a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6DBB-AC29-4776-9407-2A658AEBC5C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3" y="227906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3" y="365035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5020218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8EA9-62CD-437E-AD7C-B928C6B8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154C-3FB1-4547-A371-5F2D5600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most Linux distributions, after logging into RC Resources you will be placed on your RC home directory.</a:t>
            </a:r>
          </a:p>
          <a:p>
            <a:r>
              <a:rPr lang="en-US" dirty="0"/>
              <a:t>RC’s file system is broken up into 4 major components</a:t>
            </a:r>
          </a:p>
          <a:p>
            <a:pPr lvl="1"/>
            <a:r>
              <a:rPr lang="en-US" dirty="0"/>
              <a:t>Home – 2GB</a:t>
            </a:r>
          </a:p>
          <a:p>
            <a:pPr lvl="1"/>
            <a:r>
              <a:rPr lang="en-US" dirty="0"/>
              <a:t>Projects – 250GB</a:t>
            </a:r>
          </a:p>
          <a:p>
            <a:pPr lvl="1"/>
            <a:r>
              <a:rPr lang="en-US" dirty="0"/>
              <a:t>Scratch – 10TB</a:t>
            </a:r>
          </a:p>
          <a:p>
            <a:pPr lvl="1"/>
            <a:r>
              <a:rPr lang="en-US" dirty="0"/>
              <a:t>PL (</a:t>
            </a:r>
            <a:r>
              <a:rPr lang="en-US" dirty="0" err="1"/>
              <a:t>Petalibrary</a:t>
            </a:r>
            <a:r>
              <a:rPr lang="en-US" dirty="0"/>
              <a:t>) – 1 Free TB in active storage</a:t>
            </a:r>
          </a:p>
          <a:p>
            <a:r>
              <a:rPr lang="en-US" dirty="0"/>
              <a:t>Backups occur regularly on Home and Projects.</a:t>
            </a:r>
          </a:p>
          <a:p>
            <a:pPr lvl="1"/>
            <a:r>
              <a:rPr lang="en-US" dirty="0"/>
              <a:t>PL Active capability is coming soon!</a:t>
            </a:r>
          </a:p>
          <a:p>
            <a:r>
              <a:rPr lang="en-US" dirty="0"/>
              <a:t>Scratch will delete files older than 90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9600-10FF-4182-BDDE-2066AC99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20E7-6549-46B9-9972-17A206DA4D4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E0D-33BB-4E63-806F-30F039AB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4C1B-DDCA-4A03-8CEA-F725592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7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 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3B10-A6F9-4779-9792-50A5163E9B4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623994" y="2380753"/>
            <a:ext cx="8110007" cy="656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623993" y="2380751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469957" y="275281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119595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4093325" y="239394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939289" y="2766014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3528014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6562657" y="241737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5408621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6040705" y="2831178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9734001" y="2453989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8579965" y="277620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538055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9734001" y="3255480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>
            <a:off x="8481848" y="3616104"/>
            <a:ext cx="24972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8485160" y="3619014"/>
            <a:ext cx="0" cy="12755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331124" y="46928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8113309" y="4749387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0979106" y="3619014"/>
            <a:ext cx="0" cy="12690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825070" y="468638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10474386" y="4734782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623993" y="3234989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469957" y="3607055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4084465" y="324516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930429" y="3617228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18D1E-238F-4CF0-9FD2-85687024A27C}"/>
              </a:ext>
            </a:extLst>
          </p:cNvPr>
          <p:cNvCxnSpPr>
            <a:cxnSpLocks/>
          </p:cNvCxnSpPr>
          <p:nvPr/>
        </p:nvCxnSpPr>
        <p:spPr>
          <a:xfrm>
            <a:off x="6544936" y="3245162"/>
            <a:ext cx="0" cy="1838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26C9ABF-6D1E-477F-B1BE-3D7BFB6E57EA}"/>
              </a:ext>
            </a:extLst>
          </p:cNvPr>
          <p:cNvSpPr/>
          <p:nvPr/>
        </p:nvSpPr>
        <p:spPr>
          <a:xfrm>
            <a:off x="5390900" y="3409773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0C5572-B352-47D1-9037-A0ADC94F5632}"/>
              </a:ext>
            </a:extLst>
          </p:cNvPr>
          <p:cNvSpPr txBox="1"/>
          <p:nvPr/>
        </p:nvSpPr>
        <p:spPr>
          <a:xfrm>
            <a:off x="6026946" y="3464605"/>
            <a:ext cx="103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/summit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3188084" y="3682629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729529" y="3660986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124B46A-CCC7-421A-9431-17EB07AA9FCA}"/>
              </a:ext>
            </a:extLst>
          </p:cNvPr>
          <p:cNvCxnSpPr>
            <a:cxnSpLocks/>
          </p:cNvCxnSpPr>
          <p:nvPr/>
        </p:nvCxnSpPr>
        <p:spPr>
          <a:xfrm>
            <a:off x="6561750" y="3889045"/>
            <a:ext cx="0" cy="162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D41BC5-FF35-4DAD-AA3A-26F03541827A}"/>
              </a:ext>
            </a:extLst>
          </p:cNvPr>
          <p:cNvSpPr/>
          <p:nvPr/>
        </p:nvSpPr>
        <p:spPr>
          <a:xfrm>
            <a:off x="5381388" y="4045307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4B161D-7B94-473B-A13A-8F6A4C420853}"/>
              </a:ext>
            </a:extLst>
          </p:cNvPr>
          <p:cNvSpPr txBox="1"/>
          <p:nvPr/>
        </p:nvSpPr>
        <p:spPr>
          <a:xfrm>
            <a:off x="5639043" y="4110708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8486211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>
            <a:off x="10980157" y="5172157"/>
            <a:ext cx="0" cy="2385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348909" y="54082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512364" y="5464164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842855" y="5401776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10000778" y="5455679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1623993" y="4086327"/>
            <a:ext cx="693085" cy="536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2317079" y="4444550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F0DDE81-57B3-4327-AE6D-8F2EB4669677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6571627" y="5240878"/>
            <a:ext cx="777282" cy="407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5B692EB-26A3-4BFF-9716-B6462795C4A1}"/>
              </a:ext>
            </a:extLst>
          </p:cNvPr>
          <p:cNvSpPr txBox="1"/>
          <p:nvPr/>
        </p:nvSpPr>
        <p:spPr>
          <a:xfrm>
            <a:off x="4999039" y="4686385"/>
            <a:ext cx="172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your free 1TB lives!</a:t>
            </a:r>
          </a:p>
        </p:txBody>
      </p: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Globus login is simple and quick: </a:t>
            </a:r>
            <a:r>
              <a:rPr lang="en-US" dirty="0">
                <a:hlinkClick r:id="rId2"/>
              </a:rPr>
              <a:t>https://app.globus.org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/>
                <a:cs typeface="Helvetica"/>
              </a:rPr>
              <a:t>Select University of Colorado at Boulder under the dropdown menu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Login with your CU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Continue with onscreen prompts until you are brought to the Globus </a:t>
            </a:r>
            <a:r>
              <a:rPr lang="en-US" dirty="0" err="1"/>
              <a:t>WebGUI</a:t>
            </a:r>
            <a:endParaRPr lang="en-US" dirty="0"/>
          </a:p>
          <a:p>
            <a:r>
              <a:rPr lang="en-US" dirty="0"/>
              <a:t>Installing a Globus Endpoint on your local machine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Navigate down to Endpoints on the sidebar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create an endpoint on the top right of the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your operating system and download the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Follow the prompts on the installer and complete the installation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1E97-EA43-40B0-B097-929FC1FA685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C1EE-FA8F-49D9-82AD-4F0FB1B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CB23-D332-4962-81EE-5B88492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BB6-420A-4AA5-9330-921889B1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D66A-B5E0-495B-BDE4-30826E9A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Files can be done through the GUI</a:t>
            </a:r>
          </a:p>
          <a:p>
            <a:r>
              <a:rPr lang="en-US" dirty="0"/>
              <a:t>From the File Manager tab: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“Two Panel” view button at the top 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top left Search bar.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Search “CU Boulder Research Computing” and select the end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 into Research Computing’s Endpoint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Click the right search bar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 the ‘Your Collections’ tab, choose the endpoint you created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Transfer your files!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FE55-447D-49C3-A18F-5B02A80D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964D-41EF-4DAD-8F93-D92167D932C4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04902-E350-4C2A-BCF0-9B0CBB1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4C31-0E43-4865-B82C-31BF0A20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7879-813C-4C8E-AD69-EECA0B58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863-9D9E-4A6E-B3D7-12C04947737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2678-0AE9-470E-A60A-9C23D2C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A6B8-7E9E-4963-9A7D-55393472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47A24-DC75-406B-B316-4AF668200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030" y="1130250"/>
            <a:ext cx="2252663" cy="416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CCAB0-5ADB-413A-961E-4D8AC1D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9C8A6C-374F-4F04-B123-EE037CA9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57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0292-6429-44BD-A19D-52CD591D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D851-AC27-4185-97C0-8C1F6B09BDA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0A94-1E36-4337-8F32-686E825E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25BF-8A82-4C2F-840D-2B3D3E61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6F73E-801A-48EF-9666-0ABDEEF1B6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3914" y="651635"/>
            <a:ext cx="5622085" cy="185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C14A5-6B16-4483-A480-93527FC5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05DC-5813-4856-B633-B26D9530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FAD2-167D-4CB0-90A4-B808E3C9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0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RC Users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To share a Petalibrary space with other RC users. Simply contact RC with a list of users you would wish to allow access.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will place the chosen users in the owner’s group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owner can then set up permissions in the space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 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Off premise collaborators can only access Petalibrary files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20E-53C5-4356-B0D0-6FB8BEFCCEC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Globus offers ‘shared endpoints’ which don’t require a user to have an account with RC.</a:t>
            </a:r>
          </a:p>
          <a:p>
            <a:r>
              <a:rPr lang="en-US" dirty="0"/>
              <a:t>RC provides this capability for easy access of Data.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2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5971-7DCC-422A-BA20-CAB9A10B069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7A2D-2749-4C00-A9B2-1978941C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 with Petalibrary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92C6-38BC-4019-A25C-E6714431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Globus shared endpoints can be a great way to publish your data while maintaining the convenience of having it Petalibrary.</a:t>
            </a:r>
          </a:p>
          <a:p>
            <a:r>
              <a:rPr lang="en-US" dirty="0"/>
              <a:t>Example: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28F6B-FB0E-4A1C-B534-2165608B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120C-9E70-47BE-8B22-E14BD61D39F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AE55-65B4-4FA4-AF43-4B31AB7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46F6-707F-442C-8A8F-B41137B5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Helvetica Light" panose="020B0403020202020204" pitchFamily="34" charset="0"/>
              </a:rPr>
              <a:t>Getting Started with 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Daniel </a:t>
            </a:r>
            <a:r>
              <a:rPr lang="en-US" dirty="0"/>
              <a:t>Trahan </a:t>
            </a: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Email: </a:t>
            </a:r>
            <a:r>
              <a:rPr lang="en-US" sz="2400" i="1" spc="-20" dirty="0">
                <a:latin typeface="Helvetica" pitchFamily="2" charset="0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 pitchFamily="2" charset="0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  <a:hlinkClick r:id="rId3"/>
              </a:rPr>
              <a:t>https://www.colorado.edu/rc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 </a:t>
            </a:r>
          </a:p>
          <a:p>
            <a:pPr marL="0" indent="0"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cs typeface="Tahoma"/>
              </a:rPr>
              <a:t>	</a:t>
            </a:r>
            <a:r>
              <a:rPr lang="en-US" sz="2400" spc="-20" dirty="0">
                <a:latin typeface="Helvetica" pitchFamily="2" charset="0"/>
                <a:cs typeface="Tahoma"/>
              </a:rPr>
              <a:t>Sign in! </a:t>
            </a:r>
            <a:r>
              <a:rPr lang="en-US" sz="2400" spc="-20" dirty="0">
                <a:latin typeface="Helvetica" pitchFamily="2" charset="0"/>
                <a:cs typeface="Tahoma"/>
                <a:hlinkClick r:id="rId4"/>
              </a:rPr>
              <a:t>http://tinyurl.com/curc-names</a:t>
            </a:r>
            <a:r>
              <a:rPr lang="en-US" sz="2400" spc="-20" dirty="0">
                <a:latin typeface="Helvetica" pitchFamily="2" charset="0"/>
                <a:cs typeface="Tahoma"/>
              </a:rPr>
              <a:t> </a:t>
            </a:r>
          </a:p>
          <a:p>
            <a:pPr marL="0" indent="0" algn="ctr">
              <a:buNone/>
            </a:pP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 pitchFamily="2" charset="0"/>
                <a:cs typeface="Tahoma"/>
              </a:rPr>
              <a:t>Slides available for download at: </a:t>
            </a:r>
            <a:r>
              <a:rPr lang="en-US" sz="2400" spc="-20" dirty="0">
                <a:latin typeface="Helvetica" pitchFamily="2" charset="0"/>
                <a:cs typeface="Tahoma"/>
                <a:hlinkClick r:id="rId5"/>
              </a:rPr>
              <a:t>https://github.com/ResearchComputing/Globus_Spring_2021</a:t>
            </a:r>
            <a:endParaRPr lang="en-US" sz="2400" spc="-20" dirty="0"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spc="-20" dirty="0">
              <a:latin typeface="Helvetica" pitchFamily="2" charset="0"/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B0C6-ADB4-42C9-886A-71DE138D9C57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C66-F977-4E91-97E9-F2BFDE3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Petalibrary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1BF3-D86B-4334-891E-6FC9D30F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curc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-quota</a:t>
            </a:r>
            <a:r>
              <a:rPr lang="en-US" dirty="0"/>
              <a:t> – Research Computing tool to monitor disk usage.</a:t>
            </a:r>
          </a:p>
          <a:p>
            <a:pPr lvl="1"/>
            <a:r>
              <a:rPr lang="en-US" dirty="0"/>
              <a:t>Provides detailed summary of your core storage</a:t>
            </a:r>
          </a:p>
          <a:p>
            <a:pPr lvl="1"/>
            <a:r>
              <a:rPr lang="en-US" dirty="0"/>
              <a:t>Provides detailed summary of scratch space on compile and compute nodes </a:t>
            </a:r>
          </a:p>
          <a:p>
            <a:pPr lvl="1"/>
            <a:r>
              <a:rPr lang="en-US" dirty="0"/>
              <a:t>Also lists current capacity of all Petalibrary allocations you have access 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Confidential Data is unsupported and should not be stored on </a:t>
            </a:r>
            <a:r>
              <a:rPr lang="en-US" dirty="0" err="1"/>
              <a:t>Petalibrary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E203-E144-43E9-B127-9CCAFA8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ABC5-568C-4AFD-B8D0-730ECF7DAF5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8B3B-8694-4DDA-A016-20F2628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6298-8005-4801-9B3F-8BCA4D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BA291-BD19-4643-B1D3-F1354B71D7EF}"/>
              </a:ext>
            </a:extLst>
          </p:cNvPr>
          <p:cNvSpPr txBox="1"/>
          <p:nvPr/>
        </p:nvSpPr>
        <p:spPr>
          <a:xfrm>
            <a:off x="1116281" y="3426031"/>
            <a:ext cx="663830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userXXXX</a:t>
            </a:r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@login12 ~]$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curc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-quota</a:t>
            </a:r>
          </a:p>
        </p:txBody>
      </p:sp>
    </p:spTree>
    <p:extLst>
      <p:ext uri="{BB962C8B-B14F-4D97-AF65-F5344CB8AC3E}">
        <p14:creationId xmlns:p14="http://schemas.microsoft.com/office/powerpoint/2010/main" val="244006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>
            <a:normAutofit/>
          </a:bodyPr>
          <a:lstStyle/>
          <a:p>
            <a:pPr marL="25168"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sz="2800" spc="-50" dirty="0">
                <a:solidFill>
                  <a:srgbClr val="999999"/>
                </a:solidFill>
                <a:cs typeface="Tahoma"/>
                <a:hlinkClick r:id="rId4"/>
              </a:rPr>
              <a:t>https://github.com/ResearchComputing/Globus_Spring_2021</a:t>
            </a: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R="59144">
              <a:lnSpc>
                <a:spcPct val="120000"/>
              </a:lnSpc>
              <a:spcBef>
                <a:spcPts val="188"/>
              </a:spcBef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  <a:p>
            <a:pPr marL="0" marR="59144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z="2800" spc="-50" dirty="0">
              <a:solidFill>
                <a:srgbClr val="999999"/>
              </a:solidFill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B259-AF47-4FA5-8087-C2A5CB5AB469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  <a:p>
            <a:r>
              <a:rPr lang="en-US" dirty="0"/>
              <a:t>Navigating the RC Ecosystem</a:t>
            </a:r>
          </a:p>
          <a:p>
            <a:r>
              <a:rPr lang="en-US" dirty="0"/>
              <a:t>Globus Demo</a:t>
            </a:r>
          </a:p>
          <a:p>
            <a:r>
              <a:rPr lang="en-US" dirty="0"/>
              <a:t>Sharing Data with Globus</a:t>
            </a:r>
          </a:p>
          <a:p>
            <a:r>
              <a:rPr lang="en-US" dirty="0"/>
              <a:t>Getting A Petalibrary Allocation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050D-8D40-4064-AC2A-77E22ED7526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accessing your resources, Research Computing requires users to obtain specialized RC accounts.</a:t>
            </a:r>
          </a:p>
          <a:p>
            <a:r>
              <a:rPr lang="en-US" dirty="0">
                <a:latin typeface="Helvetica"/>
                <a:cs typeface="Helvetica"/>
              </a:rPr>
              <a:t>Why?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 lot of CU users do not need access to HPC or Enterprise grade storage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Highly valuable resource!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 requires the setup of 2-factor authentication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Other institutions utilize RMACC Summit</a:t>
            </a:r>
          </a:p>
          <a:p>
            <a:r>
              <a:rPr lang="en-US" dirty="0">
                <a:latin typeface="Helvetica"/>
                <a:cs typeface="Helvetica"/>
              </a:rPr>
              <a:t>Accounts can quickly and easily be obtained through our website at </a:t>
            </a:r>
            <a:r>
              <a:rPr lang="en-US" dirty="0">
                <a:latin typeface="Helvetica"/>
                <a:cs typeface="Helvetica"/>
                <a:hlinkClick r:id="rId2"/>
              </a:rPr>
              <a:t>www.Colorado.edu/rc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14D8F-F3B9-40DE-A07C-84ABC2BFC0E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4B5E-A192-4124-879B-A800A137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RC Account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104D589F-8D1F-473C-ADD7-3763A1CB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0" y="1690688"/>
            <a:ext cx="7600434" cy="41624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5AF0-74BD-406B-A129-F888CFB0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6D771-9E21-40C4-A9D0-4C578A1BD45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0854-67FE-453C-AE84-06889BF1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68A5-8AC6-4F77-8012-79FBE682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CED228-D87E-48BC-B7C5-4F1EDEA4FE36}"/>
              </a:ext>
            </a:extLst>
          </p:cNvPr>
          <p:cNvSpPr/>
          <p:nvPr/>
        </p:nvSpPr>
        <p:spPr>
          <a:xfrm>
            <a:off x="3247697" y="4579403"/>
            <a:ext cx="2848303" cy="635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AB49F8-6FEA-4CAE-9BDE-4C1A641AA2DC}"/>
              </a:ext>
            </a:extLst>
          </p:cNvPr>
          <p:cNvCxnSpPr>
            <a:cxnSpLocks/>
          </p:cNvCxnSpPr>
          <p:nvPr/>
        </p:nvCxnSpPr>
        <p:spPr>
          <a:xfrm flipH="1">
            <a:off x="5657894" y="3129648"/>
            <a:ext cx="3088815" cy="1519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683AF-B7E3-4F08-BF52-8DBEEC10E70A}"/>
              </a:ext>
            </a:extLst>
          </p:cNvPr>
          <p:cNvSpPr txBox="1"/>
          <p:nvPr/>
        </p:nvSpPr>
        <p:spPr>
          <a:xfrm>
            <a:off x="8856188" y="2714149"/>
            <a:ext cx="23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here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41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698E-C59A-4AA5-BC75-692E9ED7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540F-850F-45C0-B454-701B14B9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requesting your account you will soon be sent an invitation to RC’s Duo 2-factor authentication utility.</a:t>
            </a:r>
          </a:p>
          <a:p>
            <a:pPr lvl="1"/>
            <a:r>
              <a:rPr lang="en-US" dirty="0"/>
              <a:t>You will be prompted to set up a smart device with the Duo application.</a:t>
            </a:r>
          </a:p>
          <a:p>
            <a:pPr lvl="1"/>
            <a:r>
              <a:rPr lang="en-US" dirty="0"/>
              <a:t>Follow the steps prompted by the email invitation to activate your device.</a:t>
            </a:r>
          </a:p>
          <a:p>
            <a:r>
              <a:rPr lang="en-US" dirty="0"/>
              <a:t>Don’t have a smart Device? No Problem!</a:t>
            </a:r>
          </a:p>
          <a:p>
            <a:pPr lvl="1"/>
            <a:r>
              <a:rPr lang="en-US" dirty="0"/>
              <a:t>RC also offers 2 factor authentication tokens to access your account.</a:t>
            </a:r>
          </a:p>
          <a:p>
            <a:pPr lvl="1"/>
            <a:r>
              <a:rPr lang="en-US" dirty="0"/>
              <a:t>Contact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for more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249C-3861-4DFF-866E-5F00BE3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3144-BF58-40B6-B51B-D5CDC34FDDD9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59B0-36BE-41A5-B7A1-C4FBC0CD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B09C-9C71-46E5-A5D7-AE41CB02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6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RC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numerous ways to access RC Resources from your local machine</a:t>
            </a:r>
          </a:p>
          <a:p>
            <a:pPr lvl="1"/>
            <a:r>
              <a:rPr lang="en-US" dirty="0"/>
              <a:t>Globus (if just managing files!)</a:t>
            </a:r>
          </a:p>
          <a:p>
            <a:pPr lvl="1"/>
            <a:r>
              <a:rPr lang="en-US" dirty="0"/>
              <a:t>Command line (Most common for Jobs)</a:t>
            </a:r>
          </a:p>
          <a:p>
            <a:pPr lvl="1"/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Visualization Cluster</a:t>
            </a:r>
          </a:p>
          <a:p>
            <a:r>
              <a:rPr lang="en-US" dirty="0"/>
              <a:t>Globus is probably the easiest solution when accessing files your files on </a:t>
            </a:r>
            <a:r>
              <a:rPr lang="en-US" dirty="0" err="1"/>
              <a:t>Petalibrary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CE0A-783D-48AE-B8EA-7D6ACABA50E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transfers to Petalibrary are done like any other directory on RC resources.</a:t>
            </a:r>
            <a:endParaRPr lang="en-US" dirty="0">
              <a:cs typeface="Helvetica"/>
            </a:endParaRPr>
          </a:p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360F-7983-4D39-94E6-1821506F8A5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930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Other users may find the use of Globus to be overly clunky when wanting to check on their files.</a:t>
            </a:r>
          </a:p>
          <a:p>
            <a:r>
              <a:rPr lang="en-US" dirty="0">
                <a:latin typeface="Helvetica"/>
                <a:cs typeface="Helvetica"/>
              </a:rPr>
              <a:t>Users can log into RC servers on their local machines by opening a terminal and running the command:</a:t>
            </a:r>
          </a:p>
          <a:p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You will be prompted to enter a password after running this command.</a:t>
            </a:r>
          </a:p>
          <a:p>
            <a:pPr lvl="1"/>
            <a:r>
              <a:rPr lang="en-US" dirty="0">
                <a:cs typeface="Helvetica"/>
              </a:rPr>
              <a:t>Note: Your text is invisible when typing this to ensure privacy!</a:t>
            </a:r>
          </a:p>
          <a:p>
            <a:r>
              <a:rPr lang="en-US" dirty="0">
                <a:cs typeface="Helvetica"/>
              </a:rPr>
              <a:t>Lastly, a Duo notification will pop up on your phone. Accept it to gain access.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3B48A-047B-49FA-B58B-B4AF36B1FB1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Getting Started with RC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D303-B5C3-4ABC-9C88-E37D67BD6111}"/>
              </a:ext>
            </a:extLst>
          </p:cNvPr>
          <p:cNvSpPr txBox="1"/>
          <p:nvPr/>
        </p:nvSpPr>
        <p:spPr>
          <a:xfrm>
            <a:off x="1174586" y="3308770"/>
            <a:ext cx="93102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ssh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&lt;your-username&gt;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@rc.colorado.edu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5158</TotalTime>
  <Words>1139</Words>
  <Application>Microsoft Office PowerPoint</Application>
  <PresentationFormat>Widescreen</PresentationFormat>
  <Paragraphs>206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Helvetica Light</vt:lpstr>
      <vt:lpstr>Slack-Lato</vt:lpstr>
      <vt:lpstr>Arial</vt:lpstr>
      <vt:lpstr>Calibri</vt:lpstr>
      <vt:lpstr>Consolas</vt:lpstr>
      <vt:lpstr>Helvetica</vt:lpstr>
      <vt:lpstr>Wingdings</vt:lpstr>
      <vt:lpstr>Office Theme</vt:lpstr>
      <vt:lpstr>Getting Started with RC</vt:lpstr>
      <vt:lpstr>Getting Started with RC</vt:lpstr>
      <vt:lpstr>Outline</vt:lpstr>
      <vt:lpstr>RC Accounts</vt:lpstr>
      <vt:lpstr>Getting an RC Account</vt:lpstr>
      <vt:lpstr>Duo Accounts</vt:lpstr>
      <vt:lpstr>Accessing RC Services</vt:lpstr>
      <vt:lpstr>Globus</vt:lpstr>
      <vt:lpstr>Access through the Command Line</vt:lpstr>
      <vt:lpstr>Basic Navigation Commands</vt:lpstr>
      <vt:lpstr>RC Filesystem</vt:lpstr>
      <vt:lpstr>RC File system map</vt:lpstr>
      <vt:lpstr>Globus Demo (1)</vt:lpstr>
      <vt:lpstr>Globus Demo (2)</vt:lpstr>
      <vt:lpstr>PowerPoint Presentation</vt:lpstr>
      <vt:lpstr>PowerPoint Presentation</vt:lpstr>
      <vt:lpstr>Sharing Data </vt:lpstr>
      <vt:lpstr>Globus Shared Endpoints</vt:lpstr>
      <vt:lpstr>Data Publishing with Petalibrary</vt:lpstr>
      <vt:lpstr>Petalibrary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46</cp:revision>
  <dcterms:created xsi:type="dcterms:W3CDTF">2019-04-12T06:07:02Z</dcterms:created>
  <dcterms:modified xsi:type="dcterms:W3CDTF">2021-03-04T18:55:12Z</dcterms:modified>
</cp:coreProperties>
</file>